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3"/>
  </p:notesMasterIdLst>
  <p:sldIdLst>
    <p:sldId id="436" r:id="rId3"/>
    <p:sldId id="565" r:id="rId4"/>
    <p:sldId id="487" r:id="rId5"/>
    <p:sldId id="581" r:id="rId6"/>
    <p:sldId id="588" r:id="rId7"/>
    <p:sldId id="633" r:id="rId8"/>
    <p:sldId id="634" r:id="rId9"/>
    <p:sldId id="553" r:id="rId10"/>
    <p:sldId id="538" r:id="rId11"/>
    <p:sldId id="545" r:id="rId12"/>
    <p:sldId id="546" r:id="rId13"/>
    <p:sldId id="632" r:id="rId14"/>
    <p:sldId id="597" r:id="rId15"/>
    <p:sldId id="562" r:id="rId16"/>
    <p:sldId id="563" r:id="rId17"/>
    <p:sldId id="564" r:id="rId18"/>
    <p:sldId id="622" r:id="rId19"/>
    <p:sldId id="619" r:id="rId20"/>
    <p:sldId id="620" r:id="rId21"/>
    <p:sldId id="623" r:id="rId22"/>
    <p:sldId id="602" r:id="rId23"/>
    <p:sldId id="631" r:id="rId24"/>
    <p:sldId id="604" r:id="rId25"/>
    <p:sldId id="621" r:id="rId26"/>
    <p:sldId id="598" r:id="rId27"/>
    <p:sldId id="625" r:id="rId28"/>
    <p:sldId id="627" r:id="rId29"/>
    <p:sldId id="592" r:id="rId30"/>
    <p:sldId id="628" r:id="rId31"/>
    <p:sldId id="606" r:id="rId32"/>
    <p:sldId id="577" r:id="rId33"/>
    <p:sldId id="626" r:id="rId34"/>
    <p:sldId id="430" r:id="rId35"/>
    <p:sldId id="629" r:id="rId36"/>
    <p:sldId id="630" r:id="rId37"/>
    <p:sldId id="607" r:id="rId38"/>
    <p:sldId id="617" r:id="rId39"/>
    <p:sldId id="555" r:id="rId40"/>
    <p:sldId id="608" r:id="rId41"/>
    <p:sldId id="291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1F46"/>
    <a:srgbClr val="FFEEDE"/>
    <a:srgbClr val="FFE4E5"/>
    <a:srgbClr val="5E142A"/>
    <a:srgbClr val="FF6B6B"/>
    <a:srgbClr val="C96363"/>
    <a:srgbClr val="FFC32D"/>
    <a:srgbClr val="C1ECFF"/>
    <a:srgbClr val="FF2D2D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4"/>
    <p:restoredTop sz="94675"/>
  </p:normalViewPr>
  <p:slideViewPr>
    <p:cSldViewPr snapToGrid="0">
      <p:cViewPr varScale="1">
        <p:scale>
          <a:sx n="127" d="100"/>
          <a:sy n="127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01FC-B04F-9F4F-A8DD-0F6B2B1822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0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501FC-B04F-9F4F-A8DD-0F6B2B1822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9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4/14/22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inclusive-data-experienc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ebaim.org/resources/contrastchecker/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hartability.fizz.studio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://www.github.com/visa/visa-chart-component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access.org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freedomscientific.com/products/software/jaw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emingwayapp.com/" TargetMode="External"/><Relationship Id="rId2" Type="http://schemas.openxmlformats.org/officeDocument/2006/relationships/hyperlink" Target="https://frankelavsky.github.io/assessing_chart_interactiv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tability.fizz.studio/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deck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fizz.studio/files/chartability-worksheet" TargetMode="External"/><Relationship Id="rId5" Type="http://schemas.openxmlformats.org/officeDocument/2006/relationships/hyperlink" Target="https://developer.visa.com/pages/chart-components" TargetMode="External"/><Relationship Id="rId4" Type="http://schemas.openxmlformats.org/officeDocument/2006/relationships/hyperlink" Target="https://github.com/dataviza11y/resourc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twitter.com/liatrisbian/status/1324427612723253250?s=2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why our data work must be made accessible.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Disability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61018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Roles Involved in Data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1" y="2424637"/>
            <a:ext cx="5805302" cy="259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work really is a special medium and often involves many collaborators.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It assembles so many people together for the goal of making sense out of difficult information.</a:t>
            </a:r>
          </a:p>
        </p:txBody>
      </p:sp>
      <p:grpSp>
        <p:nvGrpSpPr>
          <p:cNvPr id="59" name="Group 58" descr="Diagram showing roles contributing to/from a chart. The roles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25D7E119-3AE0-3A6D-C829-8398930B7E51}"/>
              </a:ext>
            </a:extLst>
          </p:cNvPr>
          <p:cNvGrpSpPr/>
          <p:nvPr/>
        </p:nvGrpSpPr>
        <p:grpSpPr>
          <a:xfrm>
            <a:off x="6216782" y="1338341"/>
            <a:ext cx="5220506" cy="4837182"/>
            <a:chOff x="6216782" y="1338341"/>
            <a:chExt cx="5220506" cy="48371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EE37B7-06D6-4B9F-D243-66C46803E77F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38100">
              <a:solidFill>
                <a:schemeClr val="bg1">
                  <a:lumMod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B65031-ACA9-88E5-E4D3-A87D9C40B5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6A8481-DDC7-A1BE-305F-D6846AE9C4BA}"/>
                </a:ext>
              </a:extLst>
            </p:cNvPr>
            <p:cNvSpPr txBox="1"/>
            <p:nvPr/>
          </p:nvSpPr>
          <p:spPr>
            <a:xfrm>
              <a:off x="8170181" y="5867746"/>
              <a:ext cx="1399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Users/Readers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Auditors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47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problem arises: </a:t>
            </a:r>
            <a:r>
              <a:rPr lang="en-US" sz="3200" dirty="0">
                <a:latin typeface="Open Sans Light" panose="020B0306030504020204"/>
              </a:rPr>
              <a:t>How can we include people in our work if our tools and environments aren’t accessible to them?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505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03859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Open Sans Light" panose="020B0306030504020204"/>
              </a:rPr>
              <a:t>Are people with disabilities only ever our “audience,” “readers” or “users?”</a:t>
            </a:r>
            <a:br>
              <a:rPr lang="en-US" sz="3200" dirty="0">
                <a:latin typeface="Open Sans Light" panose="020B0306030504020204"/>
              </a:rPr>
            </a:br>
            <a:br>
              <a:rPr lang="en-US" sz="3200" dirty="0">
                <a:latin typeface="Open Sans Light" panose="020B0306030504020204"/>
              </a:rPr>
            </a:br>
            <a:r>
              <a:rPr lang="en-US" sz="3200" dirty="0">
                <a:latin typeface="Open Sans Light" panose="020B0306030504020204"/>
              </a:rPr>
              <a:t>Why haven’t we made a space for them to be equal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coworkers</a:t>
            </a:r>
            <a:r>
              <a:rPr lang="en-US" sz="3200" dirty="0">
                <a:latin typeface="Open Sans Light" panose="020B0306030504020204"/>
              </a:rPr>
              <a:t> and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peers</a:t>
            </a:r>
            <a:r>
              <a:rPr lang="en-US" sz="3200" dirty="0">
                <a:latin typeface="Open Sans Light" panose="020B0306030504020204"/>
              </a:rPr>
              <a:t>?</a:t>
            </a:r>
            <a:endParaRPr lang="en-US" sz="3200" b="0" dirty="0">
              <a:latin typeface="Open Sans Light" panose="020B0306030504020204"/>
            </a:endParaRPr>
          </a:p>
        </p:txBody>
      </p:sp>
      <p:grpSp>
        <p:nvGrpSpPr>
          <p:cNvPr id="3" name="Google Shape;531;p42">
            <a:extLst>
              <a:ext uri="{FF2B5EF4-FFF2-40B4-BE49-F238E27FC236}">
                <a16:creationId xmlns:a16="http://schemas.microsoft.com/office/drawing/2014/main" id="{D92F6D4A-0718-DB7F-0589-0F419112F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93142" y="5402311"/>
            <a:ext cx="5947668" cy="1811782"/>
            <a:chOff x="2868606" y="2152600"/>
            <a:chExt cx="4494361" cy="1369074"/>
          </a:xfrm>
        </p:grpSpPr>
        <p:sp>
          <p:nvSpPr>
            <p:cNvPr id="4" name="Google Shape;532;p42">
              <a:extLst>
                <a:ext uri="{FF2B5EF4-FFF2-40B4-BE49-F238E27FC236}">
                  <a16:creationId xmlns:a16="http://schemas.microsoft.com/office/drawing/2014/main" id="{FF13887C-F8A1-5F69-5FB4-7B444A130DDD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3;p42">
              <a:extLst>
                <a:ext uri="{FF2B5EF4-FFF2-40B4-BE49-F238E27FC236}">
                  <a16:creationId xmlns:a16="http://schemas.microsoft.com/office/drawing/2014/main" id="{A8DF5966-4351-2FF3-BFAE-90F8F024B168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4;p42">
              <a:extLst>
                <a:ext uri="{FF2B5EF4-FFF2-40B4-BE49-F238E27FC236}">
                  <a16:creationId xmlns:a16="http://schemas.microsoft.com/office/drawing/2014/main" id="{F2DE1226-E263-C8B4-C950-CF8F143E736B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5;p42">
              <a:extLst>
                <a:ext uri="{FF2B5EF4-FFF2-40B4-BE49-F238E27FC236}">
                  <a16:creationId xmlns:a16="http://schemas.microsoft.com/office/drawing/2014/main" id="{FDBD5116-44B4-D88C-AE99-D5FAFBB1E0A8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6;p42">
              <a:extLst>
                <a:ext uri="{FF2B5EF4-FFF2-40B4-BE49-F238E27FC236}">
                  <a16:creationId xmlns:a16="http://schemas.microsoft.com/office/drawing/2014/main" id="{9E769B26-53FA-722E-A2B0-76295813F483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7;p42">
              <a:extLst>
                <a:ext uri="{FF2B5EF4-FFF2-40B4-BE49-F238E27FC236}">
                  <a16:creationId xmlns:a16="http://schemas.microsoft.com/office/drawing/2014/main" id="{328DBC00-DBF9-E7E2-1499-EB6E0EC49CB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8;p42">
              <a:extLst>
                <a:ext uri="{FF2B5EF4-FFF2-40B4-BE49-F238E27FC236}">
                  <a16:creationId xmlns:a16="http://schemas.microsoft.com/office/drawing/2014/main" id="{8EA46AAC-A33A-6CFE-CD84-946FD4056149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9;p42">
              <a:extLst>
                <a:ext uri="{FF2B5EF4-FFF2-40B4-BE49-F238E27FC236}">
                  <a16:creationId xmlns:a16="http://schemas.microsoft.com/office/drawing/2014/main" id="{A8D6B1F8-ED19-581A-6224-AA457F38E85E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0;p42">
              <a:extLst>
                <a:ext uri="{FF2B5EF4-FFF2-40B4-BE49-F238E27FC236}">
                  <a16:creationId xmlns:a16="http://schemas.microsoft.com/office/drawing/2014/main" id="{852B1BD7-F04B-7AFA-14B8-A2DBFD20F235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1;p42">
              <a:extLst>
                <a:ext uri="{FF2B5EF4-FFF2-40B4-BE49-F238E27FC236}">
                  <a16:creationId xmlns:a16="http://schemas.microsoft.com/office/drawing/2014/main" id="{45160D44-5E43-7FE7-EA86-DE4D8509215E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2;p42">
              <a:extLst>
                <a:ext uri="{FF2B5EF4-FFF2-40B4-BE49-F238E27FC236}">
                  <a16:creationId xmlns:a16="http://schemas.microsoft.com/office/drawing/2014/main" id="{11F9B7F3-68B6-EBB1-FE6E-AE206176D85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3;p42">
              <a:extLst>
                <a:ext uri="{FF2B5EF4-FFF2-40B4-BE49-F238E27FC236}">
                  <a16:creationId xmlns:a16="http://schemas.microsoft.com/office/drawing/2014/main" id="{965606C5-0C32-EF21-11CD-063436DC68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;p42">
              <a:extLst>
                <a:ext uri="{FF2B5EF4-FFF2-40B4-BE49-F238E27FC236}">
                  <a16:creationId xmlns:a16="http://schemas.microsoft.com/office/drawing/2014/main" id="{358CBFC7-87C2-0343-50EF-DBB3654587C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31;p42">
            <a:extLst>
              <a:ext uri="{FF2B5EF4-FFF2-40B4-BE49-F238E27FC236}">
                <a16:creationId xmlns:a16="http://schemas.microsoft.com/office/drawing/2014/main" id="{8C627C22-A54C-EE2C-F464-1B1266669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96000" y="5402311"/>
            <a:ext cx="6078676" cy="1811782"/>
            <a:chOff x="2868606" y="2152600"/>
            <a:chExt cx="4494361" cy="1369074"/>
          </a:xfrm>
        </p:grpSpPr>
        <p:sp>
          <p:nvSpPr>
            <p:cNvPr id="18" name="Google Shape;532;p42">
              <a:extLst>
                <a:ext uri="{FF2B5EF4-FFF2-40B4-BE49-F238E27FC236}">
                  <a16:creationId xmlns:a16="http://schemas.microsoft.com/office/drawing/2014/main" id="{915A4855-502B-63E5-92FD-C1D530FE99D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33;p42">
              <a:extLst>
                <a:ext uri="{FF2B5EF4-FFF2-40B4-BE49-F238E27FC236}">
                  <a16:creationId xmlns:a16="http://schemas.microsoft.com/office/drawing/2014/main" id="{2662B72C-B9CB-90B7-30B0-F3B560C8B2F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34;p42">
              <a:extLst>
                <a:ext uri="{FF2B5EF4-FFF2-40B4-BE49-F238E27FC236}">
                  <a16:creationId xmlns:a16="http://schemas.microsoft.com/office/drawing/2014/main" id="{88A055EC-6D53-E510-4283-D28B42AB0212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35;p42">
              <a:extLst>
                <a:ext uri="{FF2B5EF4-FFF2-40B4-BE49-F238E27FC236}">
                  <a16:creationId xmlns:a16="http://schemas.microsoft.com/office/drawing/2014/main" id="{85D74553-9B3D-B5B6-84E9-F8EF877F38A2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6;p42">
              <a:extLst>
                <a:ext uri="{FF2B5EF4-FFF2-40B4-BE49-F238E27FC236}">
                  <a16:creationId xmlns:a16="http://schemas.microsoft.com/office/drawing/2014/main" id="{8EF90EE5-5FCF-55C5-8059-FB64413D274C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7;p42">
              <a:extLst>
                <a:ext uri="{FF2B5EF4-FFF2-40B4-BE49-F238E27FC236}">
                  <a16:creationId xmlns:a16="http://schemas.microsoft.com/office/drawing/2014/main" id="{1E1CFB45-1181-EAD3-3DDD-181F88298FC6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8;p42">
              <a:extLst>
                <a:ext uri="{FF2B5EF4-FFF2-40B4-BE49-F238E27FC236}">
                  <a16:creationId xmlns:a16="http://schemas.microsoft.com/office/drawing/2014/main" id="{6AD36B79-9454-8C55-FA5C-E6492249D14E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9;p42">
              <a:extLst>
                <a:ext uri="{FF2B5EF4-FFF2-40B4-BE49-F238E27FC236}">
                  <a16:creationId xmlns:a16="http://schemas.microsoft.com/office/drawing/2014/main" id="{FAD901C8-D29D-858F-2824-1BD3A7390B3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40;p42">
              <a:extLst>
                <a:ext uri="{FF2B5EF4-FFF2-40B4-BE49-F238E27FC236}">
                  <a16:creationId xmlns:a16="http://schemas.microsoft.com/office/drawing/2014/main" id="{E25ACB29-A74A-A555-17A2-9FFF5DBC33F9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41;p42">
              <a:extLst>
                <a:ext uri="{FF2B5EF4-FFF2-40B4-BE49-F238E27FC236}">
                  <a16:creationId xmlns:a16="http://schemas.microsoft.com/office/drawing/2014/main" id="{CF2121B7-38ED-2060-2745-ADF3D9E548D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2;p42">
              <a:extLst>
                <a:ext uri="{FF2B5EF4-FFF2-40B4-BE49-F238E27FC236}">
                  <a16:creationId xmlns:a16="http://schemas.microsoft.com/office/drawing/2014/main" id="{E23F9AB0-3B77-1422-39D9-65FE565E32E0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3;p42">
              <a:extLst>
                <a:ext uri="{FF2B5EF4-FFF2-40B4-BE49-F238E27FC236}">
                  <a16:creationId xmlns:a16="http://schemas.microsoft.com/office/drawing/2014/main" id="{4CCDCB14-6496-5FC0-0DEF-983EB8E30F62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44;p42">
              <a:extLst>
                <a:ext uri="{FF2B5EF4-FFF2-40B4-BE49-F238E27FC236}">
                  <a16:creationId xmlns:a16="http://schemas.microsoft.com/office/drawing/2014/main" id="{E7804B88-5344-B745-DE04-0549459FC83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281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Open Sans Light" panose="020B0306030504020204"/>
              </a:rPr>
              <a:t>These slides:</a:t>
            </a:r>
            <a:br>
              <a:rPr lang="en-US" sz="3600" dirty="0">
                <a:latin typeface="Open Sans Light" panose="020B0306030504020204"/>
              </a:rPr>
            </a:br>
            <a:r>
              <a:rPr lang="en-US" sz="3600" dirty="0">
                <a:latin typeface="Open Sans Light" panose="020B0306030504020204"/>
                <a:hlinkClick r:id="rId3"/>
              </a:rPr>
              <a:t>tinyurl.com/</a:t>
            </a:r>
            <a:r>
              <a:rPr lang="en-US" sz="36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/>
              </a:rPr>
              <a:t>inclusive_data_experiences</a:t>
            </a:r>
            <a:endParaRPr lang="en-US" sz="360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limited Roles for People With Disabilities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71161" cy="328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People with disabilities are often given only two roles in the ecosystem of  a data experience: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Auditing or using, but most often just the latter.</a:t>
            </a:r>
          </a:p>
        </p:txBody>
      </p:sp>
      <p:grpSp>
        <p:nvGrpSpPr>
          <p:cNvPr id="16" name="Group 15" descr="Diagram showing roles contributing to/from a chart. Auditors (pointing in) and Users/Readers (pointing out) are emphasized.&#10;&#10;The roles listed are: Designers, Analysts, Engineers, Researchers, Managers, Editors, and Auditors with arrows pointing towards the chart. An arrow leads away from the chart towards Users/Readers.">
            <a:extLst>
              <a:ext uri="{FF2B5EF4-FFF2-40B4-BE49-F238E27FC236}">
                <a16:creationId xmlns:a16="http://schemas.microsoft.com/office/drawing/2014/main" id="{E1B96EF0-8D09-2D96-0F4B-C1642395F95F}"/>
              </a:ext>
            </a:extLst>
          </p:cNvPr>
          <p:cNvGrpSpPr/>
          <p:nvPr/>
        </p:nvGrpSpPr>
        <p:grpSpPr>
          <a:xfrm>
            <a:off x="6216782" y="1338341"/>
            <a:ext cx="5220506" cy="4834368"/>
            <a:chOff x="6216782" y="1338341"/>
            <a:chExt cx="5220506" cy="48343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C6B0CF-AC25-004F-707D-590FECB17EAD}"/>
                </a:ext>
              </a:extLst>
            </p:cNvPr>
            <p:cNvSpPr/>
            <p:nvPr/>
          </p:nvSpPr>
          <p:spPr>
            <a:xfrm>
              <a:off x="6748272" y="1825625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9D9263-781A-2AEF-1C21-D33632981D16}"/>
                </a:ext>
              </a:extLst>
            </p:cNvPr>
            <p:cNvSpPr/>
            <p:nvPr/>
          </p:nvSpPr>
          <p:spPr>
            <a:xfrm>
              <a:off x="8293608" y="3429000"/>
              <a:ext cx="155448" cy="5852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2949D3-740D-34D8-9070-4D819D2663E0}"/>
                </a:ext>
              </a:extLst>
            </p:cNvPr>
            <p:cNvSpPr/>
            <p:nvPr/>
          </p:nvSpPr>
          <p:spPr>
            <a:xfrm>
              <a:off x="8496808" y="3127248"/>
              <a:ext cx="155448" cy="88696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CC26DE-2401-B186-04AE-5AAD6303BE9A}"/>
                </a:ext>
              </a:extLst>
            </p:cNvPr>
            <p:cNvSpPr/>
            <p:nvPr/>
          </p:nvSpPr>
          <p:spPr>
            <a:xfrm>
              <a:off x="8700008" y="3319272"/>
              <a:ext cx="155448" cy="694944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35A562-28FE-67D7-88BC-F73124D0FCBF}"/>
                </a:ext>
              </a:extLst>
            </p:cNvPr>
            <p:cNvSpPr/>
            <p:nvPr/>
          </p:nvSpPr>
          <p:spPr>
            <a:xfrm>
              <a:off x="8903208" y="2971800"/>
              <a:ext cx="155448" cy="104241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059A7E-37F4-8236-6ED6-EDFBB05F1D35}"/>
                </a:ext>
              </a:extLst>
            </p:cNvPr>
            <p:cNvSpPr/>
            <p:nvPr/>
          </p:nvSpPr>
          <p:spPr>
            <a:xfrm>
              <a:off x="8371332" y="1849912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011D42-2BA6-617D-CBD3-09E90C9D62DC}"/>
                </a:ext>
              </a:extLst>
            </p:cNvPr>
            <p:cNvSpPr/>
            <p:nvPr/>
          </p:nvSpPr>
          <p:spPr>
            <a:xfrm>
              <a:off x="10051072" y="1618588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C3D81A-9E14-B81B-A626-B25B4EFACFB2}"/>
                </a:ext>
              </a:extLst>
            </p:cNvPr>
            <p:cNvSpPr/>
            <p:nvPr/>
          </p:nvSpPr>
          <p:spPr>
            <a:xfrm>
              <a:off x="10260476" y="3185744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249A3-F638-2B89-F7D8-DE12AEB2968F}"/>
                </a:ext>
              </a:extLst>
            </p:cNvPr>
            <p:cNvSpPr/>
            <p:nvPr/>
          </p:nvSpPr>
          <p:spPr>
            <a:xfrm>
              <a:off x="10679284" y="4761300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A37D189-7AB6-BC20-83CF-310C80FB1D47}"/>
                </a:ext>
              </a:extLst>
            </p:cNvPr>
            <p:cNvSpPr/>
            <p:nvPr/>
          </p:nvSpPr>
          <p:spPr>
            <a:xfrm>
              <a:off x="6555978" y="5112404"/>
              <a:ext cx="418808" cy="418808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DDDC7-1ED2-9637-131D-773DA7ED18FE}"/>
                </a:ext>
              </a:extLst>
            </p:cNvPr>
            <p:cNvSpPr/>
            <p:nvPr/>
          </p:nvSpPr>
          <p:spPr>
            <a:xfrm>
              <a:off x="6971284" y="3465576"/>
              <a:ext cx="418808" cy="418808"/>
            </a:xfrm>
            <a:prstGeom prst="ellipse">
              <a:avLst/>
            </a:prstGeom>
            <a:solidFill>
              <a:srgbClr val="FFE4E5"/>
            </a:solidFill>
            <a:ln w="127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984598F-2BE5-84E6-6F95-95107656E9E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7105747" y="2183100"/>
              <a:ext cx="1097200" cy="83842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DDD95ED-176F-B266-8D7A-ACB9FC2DFC36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8580736" y="2268720"/>
              <a:ext cx="119272" cy="546918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E05039-DA08-C698-4EFA-F6F57716CFE9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9197069" y="1976063"/>
              <a:ext cx="915336" cy="1045465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1537EC4-E5C4-58B9-9C32-BAF03736596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9402959" y="3395148"/>
              <a:ext cx="857517" cy="12344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EE1E909-4252-323C-9F55-75F54EE8EF06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9197069" y="4015650"/>
              <a:ext cx="1543548" cy="806983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BD1582-3FEE-37D0-1F08-9835742404E3}"/>
                </a:ext>
              </a:extLst>
            </p:cNvPr>
            <p:cNvCxnSpPr>
              <a:cxnSpLocks/>
              <a:stCxn id="14" idx="7"/>
            </p:cNvCxnSpPr>
            <p:nvPr/>
          </p:nvCxnSpPr>
          <p:spPr>
            <a:xfrm flipV="1">
              <a:off x="6913453" y="4015650"/>
              <a:ext cx="1289494" cy="1158087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D3399F2-869E-F285-9235-21C163EAC57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7390092" y="3518589"/>
              <a:ext cx="606965" cy="156391"/>
            </a:xfrm>
            <a:prstGeom prst="straightConnector1">
              <a:avLst/>
            </a:prstGeom>
            <a:ln w="285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877486-5FD2-55CF-0A75-B1E84D30D363}"/>
                </a:ext>
              </a:extLst>
            </p:cNvPr>
            <p:cNvSpPr txBox="1"/>
            <p:nvPr/>
          </p:nvSpPr>
          <p:spPr>
            <a:xfrm>
              <a:off x="6422684" y="1512195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Designers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D972F8-E40D-79C4-A623-3FBFF3D8CD54}"/>
                </a:ext>
              </a:extLst>
            </p:cNvPr>
            <p:cNvSpPr txBox="1"/>
            <p:nvPr/>
          </p:nvSpPr>
          <p:spPr>
            <a:xfrm>
              <a:off x="8025932" y="1541483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A1018F1-EA0A-B223-452D-3F5359BBDA83}"/>
                </a:ext>
              </a:extLst>
            </p:cNvPr>
            <p:cNvSpPr txBox="1"/>
            <p:nvPr/>
          </p:nvSpPr>
          <p:spPr>
            <a:xfrm>
              <a:off x="9711876" y="1338341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Engineers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67776A-52AE-8958-450A-D439491064B3}"/>
                </a:ext>
              </a:extLst>
            </p:cNvPr>
            <p:cNvSpPr txBox="1"/>
            <p:nvPr/>
          </p:nvSpPr>
          <p:spPr>
            <a:xfrm>
              <a:off x="9921280" y="290056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Managers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CF498D-580D-7D01-D2A0-20019C39F19D}"/>
                </a:ext>
              </a:extLst>
            </p:cNvPr>
            <p:cNvSpPr txBox="1"/>
            <p:nvPr/>
          </p:nvSpPr>
          <p:spPr>
            <a:xfrm>
              <a:off x="10340088" y="4491420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Editors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AB6B72-9DE3-C0C8-6223-6C950DE76D6C}"/>
                </a:ext>
              </a:extLst>
            </p:cNvPr>
            <p:cNvSpPr txBox="1"/>
            <p:nvPr/>
          </p:nvSpPr>
          <p:spPr>
            <a:xfrm>
              <a:off x="6216782" y="5529809"/>
              <a:ext cx="109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Auditors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57BFC2-AE9F-011C-5125-08E4ACAB9E33}"/>
                </a:ext>
              </a:extLst>
            </p:cNvPr>
            <p:cNvSpPr txBox="1"/>
            <p:nvPr/>
          </p:nvSpPr>
          <p:spPr>
            <a:xfrm>
              <a:off x="6546290" y="3176045"/>
              <a:ext cx="12427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Researchers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D744B0-ED40-8B5E-6AE8-9249CCBC6EEB}"/>
                </a:ext>
              </a:extLst>
            </p:cNvPr>
            <p:cNvSpPr/>
            <p:nvPr/>
          </p:nvSpPr>
          <p:spPr>
            <a:xfrm>
              <a:off x="8652256" y="5420542"/>
              <a:ext cx="418808" cy="418808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 w="57150">
              <a:solidFill>
                <a:schemeClr val="bg1">
                  <a:lumMod val="2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418808"/>
                        <a:gd name="connsiteY0" fmla="*/ 209404 h 418808"/>
                        <a:gd name="connsiteX1" fmla="*/ 209404 w 418808"/>
                        <a:gd name="connsiteY1" fmla="*/ 0 h 418808"/>
                        <a:gd name="connsiteX2" fmla="*/ 418808 w 418808"/>
                        <a:gd name="connsiteY2" fmla="*/ 209404 h 418808"/>
                        <a:gd name="connsiteX3" fmla="*/ 209404 w 418808"/>
                        <a:gd name="connsiteY3" fmla="*/ 418808 h 418808"/>
                        <a:gd name="connsiteX4" fmla="*/ 0 w 418808"/>
                        <a:gd name="connsiteY4" fmla="*/ 209404 h 418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18808" h="418808" fill="none" extrusionOk="0">
                          <a:moveTo>
                            <a:pt x="0" y="209404"/>
                          </a:moveTo>
                          <a:cubicBezTo>
                            <a:pt x="20125" y="96140"/>
                            <a:pt x="106701" y="-26646"/>
                            <a:pt x="209404" y="0"/>
                          </a:cubicBezTo>
                          <a:cubicBezTo>
                            <a:pt x="315441" y="-1472"/>
                            <a:pt x="408643" y="103323"/>
                            <a:pt x="418808" y="209404"/>
                          </a:cubicBezTo>
                          <a:cubicBezTo>
                            <a:pt x="415900" y="297324"/>
                            <a:pt x="320799" y="424723"/>
                            <a:pt x="209404" y="418808"/>
                          </a:cubicBezTo>
                          <a:cubicBezTo>
                            <a:pt x="105859" y="425585"/>
                            <a:pt x="29113" y="332055"/>
                            <a:pt x="0" y="209404"/>
                          </a:cubicBezTo>
                          <a:close/>
                        </a:path>
                        <a:path w="418808" h="418808" stroke="0" extrusionOk="0">
                          <a:moveTo>
                            <a:pt x="0" y="209404"/>
                          </a:moveTo>
                          <a:cubicBezTo>
                            <a:pt x="-24274" y="78780"/>
                            <a:pt x="77725" y="6015"/>
                            <a:pt x="209404" y="0"/>
                          </a:cubicBezTo>
                          <a:cubicBezTo>
                            <a:pt x="351201" y="5504"/>
                            <a:pt x="397897" y="94418"/>
                            <a:pt x="418808" y="209404"/>
                          </a:cubicBezTo>
                          <a:cubicBezTo>
                            <a:pt x="409953" y="333703"/>
                            <a:pt x="319993" y="446786"/>
                            <a:pt x="209404" y="418808"/>
                          </a:cubicBezTo>
                          <a:cubicBezTo>
                            <a:pt x="89431" y="416443"/>
                            <a:pt x="20567" y="334882"/>
                            <a:pt x="0" y="20940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3C13F5-66A2-3036-98B8-7E78F6BCA7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00008" y="4221540"/>
              <a:ext cx="139586" cy="1173420"/>
            </a:xfrm>
            <a:prstGeom prst="straightConnector1">
              <a:avLst/>
            </a:prstGeom>
            <a:ln w="76200">
              <a:solidFill>
                <a:schemeClr val="bg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9F0DE-C805-60C2-5B66-ECBE5B4FC793}"/>
                </a:ext>
              </a:extLst>
            </p:cNvPr>
            <p:cNvSpPr txBox="1"/>
            <p:nvPr/>
          </p:nvSpPr>
          <p:spPr>
            <a:xfrm>
              <a:off x="8084608" y="5864932"/>
              <a:ext cx="15416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25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Users/Readers</a:t>
              </a:r>
              <a:endParaRPr lang="en-US" dirty="0">
                <a:solidFill>
                  <a:schemeClr val="bg1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63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“My Coworkers are already making charts and graphs, I’d rather meet them there than expect both of us to learn sonification”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- A good, blind friend who wants a common medium for data work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Making my case:</a:t>
            </a:r>
            <a:br>
              <a:rPr lang="en-US" sz="4000" dirty="0"/>
            </a:br>
            <a:r>
              <a:rPr lang="en-US" sz="4000" dirty="0"/>
              <a:t>Data Representation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B91789B5-69E4-EF36-94E9-B016BB58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498165" y="2732457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6B65C426-0CF9-EC51-2D35-8F5686F5CF01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D1D5FA36-77FB-5244-3256-A6AFA07EF28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D7B822F5-C2DE-2503-53FB-A80E9CDCCB63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1BCD3D2-25CF-7D0D-CCE3-0B0466B40EC0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40A12A27-0C38-303F-AC4E-0A13E2E373FD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01BF22D7-7F55-5D68-BD1F-9C454EC1D06B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9391FBF7-AFA2-4FBD-EB66-7EE416A33CA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6EB66A1-222D-0309-A874-E7C0E907BD7A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2827D689-1F60-4CBD-A14A-809E78E4C45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07D75ED1-7F59-692A-1898-F6854427081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52E0AD6-314A-C2D0-9C8C-EF91F2BBE7E5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D70EDED6-2BAF-8502-2972-979C4CE3B0B6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FA430A76-824D-9ACA-6942-1AA5A9223FC5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816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This arrow shows that the row for Asia, Indonesia, $111 (the second row on the table) is related to the row for Asia, China, $27 (the 5th row on the table). Sighted users gain an advantage when viewing this table as a chart because the Region (Asia) is the same bright color and stands ou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We *could* start elsewhere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196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Some strategies are attempting to center data experiences in non-visual ways.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I think this work is great and shouldn’t be seen as right or wrong compared to an approach that starts with data visualizations (this just isn’t a topic we aren’t going to discuss today).</a:t>
            </a:r>
          </a:p>
        </p:txBody>
      </p:sp>
    </p:spTree>
    <p:extLst>
      <p:ext uri="{BB962C8B-B14F-4D97-AF65-F5344CB8AC3E}">
        <p14:creationId xmlns:p14="http://schemas.microsoft.com/office/powerpoint/2010/main" val="4280849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i="1" dirty="0"/>
              <a:t>“So, What do I do First?”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593B2-F17C-A4D1-ABB1-A4409F565013}"/>
              </a:ext>
            </a:extLst>
          </p:cNvPr>
          <p:cNvSpPr txBox="1">
            <a:spLocks/>
          </p:cNvSpPr>
          <p:nvPr/>
        </p:nvSpPr>
        <p:spPr>
          <a:xfrm>
            <a:off x="720001" y="3450242"/>
            <a:ext cx="107520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How do we make charts and graphs accessible, in order to be inclusive?</a:t>
            </a: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Step 1: Recognize when something is inaccessible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can’t invite co-workers to a space that doesn’t work!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163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Evaluation!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set of standards is called an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79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214558" y="4448102"/>
            <a:ext cx="3804862" cy="86302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Prior work: </a:t>
            </a:r>
            <a:r>
              <a:rPr lang="en-US" sz="4000" dirty="0" err="1"/>
              <a:t>Chartability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044" y="1450276"/>
            <a:ext cx="62406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prior research is about a whole workbook I assembled to help people do this evaluation work!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(Yes, even you.) I’ll make a big announcement about the latest updates and our paper soon, but for now you can check it out at: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9C1F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chartability.fizz.studio</a:t>
            </a:r>
            <a:endParaRPr lang="en-US" sz="2000" dirty="0">
              <a:solidFill>
                <a:srgbClr val="9C1F4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2" name="Picture 11" descr="A low contrast chart being inspected by a contrast checker and then improved by adding darker borders.">
            <a:extLst>
              <a:ext uri="{FF2B5EF4-FFF2-40B4-BE49-F238E27FC236}">
                <a16:creationId xmlns:a16="http://schemas.microsoft.com/office/drawing/2014/main" id="{B88570FA-9E4A-11AF-554A-0119400C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8" y="1450276"/>
            <a:ext cx="4838840" cy="1709203"/>
          </a:xfrm>
          <a:prstGeom prst="rect">
            <a:avLst/>
          </a:prstGeom>
        </p:spPr>
      </p:pic>
      <p:pic>
        <p:nvPicPr>
          <p:cNvPr id="14" name="Picture 13" descr="A stacked bar chart being accessed by a screen reader, with no semantic information about each element being provided (besides &quot;image&quot;).&#10;&#10;Then the chart is improved to provide feedback that each chart element is actually a toggle button that can be selected and will report its selection state.">
            <a:extLst>
              <a:ext uri="{FF2B5EF4-FFF2-40B4-BE49-F238E27FC236}">
                <a16:creationId xmlns:a16="http://schemas.microsoft.com/office/drawing/2014/main" id="{3ACF0438-76C6-EE7C-3880-0B62B3FA8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8" y="3909848"/>
            <a:ext cx="4841644" cy="23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Evaluating Contrast!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webaim.org/resources/contrastchecker/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 we are testing: </a:t>
            </a:r>
            <a:r>
              <a:rPr lang="en-US" sz="4400" dirty="0">
                <a:solidFill>
                  <a:schemeClr val="bg2">
                    <a:lumMod val="20000"/>
                    <a:lumOff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HELLO! This is TEXT.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Foreground color (the text color):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F1BECD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Background color (the slides background): #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FCEEDF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the resulting contrast ratio?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8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 and Apple.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am an invited expert in W3C’s ARIA Working Group.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An Example Data Experience Contrast Evaluation</a:t>
            </a: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2797682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275196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3866169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228212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322268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3713669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4369056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09167" y="3102795"/>
            <a:ext cx="8539621" cy="84110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Standards are not only tried and true (and influence policy worldwide) but are also the already-spoken needs of people with disabilities.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Doing what is standard is the bare minimum already asked of us.</a:t>
            </a:r>
          </a:p>
        </p:txBody>
      </p:sp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 (part 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These allow for consistent experiences at scale.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79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Using Assistive Technology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assessing_chart_interactivity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 users: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2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VoiceOver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(following along)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PC users: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 Use a keyboard or use an existing screen reader (like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NVDA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JAWS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29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7"/>
            <a:ext cx="10515600" cy="1605534"/>
          </a:xfrm>
        </p:spPr>
        <p:txBody>
          <a:bodyPr>
            <a:normAutofit/>
          </a:bodyPr>
          <a:lstStyle/>
          <a:p>
            <a:r>
              <a:rPr lang="en-US" sz="4000" dirty="0"/>
              <a:t>Practice Checking Reading level (5mins)</a:t>
            </a:r>
            <a:br>
              <a:rPr lang="en-US" sz="4000" dirty="0"/>
            </a:b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 to: 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frankelavsky.github.io/assessing_chart_interactivity/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6507823" cy="30321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 the text from the subtitle and paste it into the Hemingway App: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hemingwayapp.com/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to shorten and edit this to reading level 9.</a:t>
            </a:r>
          </a:p>
        </p:txBody>
      </p:sp>
      <p:pic>
        <p:nvPicPr>
          <p:cNvPr id="4" name="Picture 3" descr="Screenshot of the Hemingway Editor user interface with text all highlighted in red and a summary that says, &quot;Readability Grade 15, Poor. Aim for 14.&quot;">
            <a:extLst>
              <a:ext uri="{FF2B5EF4-FFF2-40B4-BE49-F238E27FC236}">
                <a16:creationId xmlns:a16="http://schemas.microsoft.com/office/drawing/2014/main" id="{C9525078-E9B6-08F8-3B30-7DDA0B0DC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579" y="2434975"/>
            <a:ext cx="4362745" cy="44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3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Final Advice: Make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266" y="1662329"/>
            <a:ext cx="5376000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people, hire people,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find where they are already speaking and doing work.</a:t>
            </a: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  <p:grpSp>
        <p:nvGrpSpPr>
          <p:cNvPr id="9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643C5ECD-991A-3C15-09E4-07B11106E6AC}"/>
              </a:ext>
            </a:extLst>
          </p:cNvPr>
          <p:cNvGrpSpPr/>
          <p:nvPr/>
        </p:nvGrpSpPr>
        <p:grpSpPr>
          <a:xfrm flipH="1">
            <a:off x="2109019" y="2969702"/>
            <a:ext cx="2414494" cy="3406498"/>
            <a:chOff x="211700" y="1233075"/>
            <a:chExt cx="2752950" cy="3637650"/>
          </a:xfrm>
        </p:grpSpPr>
        <p:sp>
          <p:nvSpPr>
            <p:cNvPr id="10" name="Google Shape;3634;p74">
              <a:extLst>
                <a:ext uri="{FF2B5EF4-FFF2-40B4-BE49-F238E27FC236}">
                  <a16:creationId xmlns:a16="http://schemas.microsoft.com/office/drawing/2014/main" id="{193BBC5A-64F1-C9A9-C46A-6E127AF235F5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5;p74">
              <a:extLst>
                <a:ext uri="{FF2B5EF4-FFF2-40B4-BE49-F238E27FC236}">
                  <a16:creationId xmlns:a16="http://schemas.microsoft.com/office/drawing/2014/main" id="{FA755EAA-2232-C587-E79E-33A2D6476070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6;p74">
              <a:extLst>
                <a:ext uri="{FF2B5EF4-FFF2-40B4-BE49-F238E27FC236}">
                  <a16:creationId xmlns:a16="http://schemas.microsoft.com/office/drawing/2014/main" id="{B254C953-88CC-D51F-35F0-540921CEEAE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7;p74">
              <a:extLst>
                <a:ext uri="{FF2B5EF4-FFF2-40B4-BE49-F238E27FC236}">
                  <a16:creationId xmlns:a16="http://schemas.microsoft.com/office/drawing/2014/main" id="{DA7492ED-A076-E1E9-CCA2-378E275DE93D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38;p74">
              <a:extLst>
                <a:ext uri="{FF2B5EF4-FFF2-40B4-BE49-F238E27FC236}">
                  <a16:creationId xmlns:a16="http://schemas.microsoft.com/office/drawing/2014/main" id="{48EA11AC-6B35-4FF8-02C9-EE3F3C30A492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39;p74">
              <a:extLst>
                <a:ext uri="{FF2B5EF4-FFF2-40B4-BE49-F238E27FC236}">
                  <a16:creationId xmlns:a16="http://schemas.microsoft.com/office/drawing/2014/main" id="{36E36A76-4215-5580-3EF3-B50C0BC4A6FF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0;p74">
              <a:extLst>
                <a:ext uri="{FF2B5EF4-FFF2-40B4-BE49-F238E27FC236}">
                  <a16:creationId xmlns:a16="http://schemas.microsoft.com/office/drawing/2014/main" id="{209FA6C2-7C52-5CD6-11ED-1924FA591948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1;p74">
              <a:extLst>
                <a:ext uri="{FF2B5EF4-FFF2-40B4-BE49-F238E27FC236}">
                  <a16:creationId xmlns:a16="http://schemas.microsoft.com/office/drawing/2014/main" id="{987E72EA-72F6-F552-C377-D2E6E16930D6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2;p74">
              <a:extLst>
                <a:ext uri="{FF2B5EF4-FFF2-40B4-BE49-F238E27FC236}">
                  <a16:creationId xmlns:a16="http://schemas.microsoft.com/office/drawing/2014/main" id="{326A0242-52DA-2931-7564-D5CCA412CA55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3;p74">
              <a:extLst>
                <a:ext uri="{FF2B5EF4-FFF2-40B4-BE49-F238E27FC236}">
                  <a16:creationId xmlns:a16="http://schemas.microsoft.com/office/drawing/2014/main" id="{C4EF604A-A824-1F3B-16B4-09ED8D86353A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4;p74">
              <a:extLst>
                <a:ext uri="{FF2B5EF4-FFF2-40B4-BE49-F238E27FC236}">
                  <a16:creationId xmlns:a16="http://schemas.microsoft.com/office/drawing/2014/main" id="{00F21328-1298-8238-A6BB-C3F90ACBA488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5;p74">
              <a:extLst>
                <a:ext uri="{FF2B5EF4-FFF2-40B4-BE49-F238E27FC236}">
                  <a16:creationId xmlns:a16="http://schemas.microsoft.com/office/drawing/2014/main" id="{ADCB9498-210C-D098-3A41-6013FDED52D6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6;p74">
              <a:extLst>
                <a:ext uri="{FF2B5EF4-FFF2-40B4-BE49-F238E27FC236}">
                  <a16:creationId xmlns:a16="http://schemas.microsoft.com/office/drawing/2014/main" id="{2BA70F55-7311-0F23-0A5B-1F8FB33F2531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47;p74">
              <a:extLst>
                <a:ext uri="{FF2B5EF4-FFF2-40B4-BE49-F238E27FC236}">
                  <a16:creationId xmlns:a16="http://schemas.microsoft.com/office/drawing/2014/main" id="{4707C484-5870-D531-1E86-D4BA95B0CAF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48;p74">
              <a:extLst>
                <a:ext uri="{FF2B5EF4-FFF2-40B4-BE49-F238E27FC236}">
                  <a16:creationId xmlns:a16="http://schemas.microsoft.com/office/drawing/2014/main" id="{7F112A0C-3076-84B2-375B-694365F99539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49;p74">
              <a:extLst>
                <a:ext uri="{FF2B5EF4-FFF2-40B4-BE49-F238E27FC236}">
                  <a16:creationId xmlns:a16="http://schemas.microsoft.com/office/drawing/2014/main" id="{90941202-26A5-83EA-2D02-FC2783CAFEE6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0;p74">
              <a:extLst>
                <a:ext uri="{FF2B5EF4-FFF2-40B4-BE49-F238E27FC236}">
                  <a16:creationId xmlns:a16="http://schemas.microsoft.com/office/drawing/2014/main" id="{5A7F2BB2-5A42-23B6-1511-FE7106A07D3D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1;p74">
              <a:extLst>
                <a:ext uri="{FF2B5EF4-FFF2-40B4-BE49-F238E27FC236}">
                  <a16:creationId xmlns:a16="http://schemas.microsoft.com/office/drawing/2014/main" id="{31E095E6-2684-84DC-76B4-D4A52D81C03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2;p74">
              <a:extLst>
                <a:ext uri="{FF2B5EF4-FFF2-40B4-BE49-F238E27FC236}">
                  <a16:creationId xmlns:a16="http://schemas.microsoft.com/office/drawing/2014/main" id="{88E1E034-3B01-748C-8C9D-18F4A249408C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3;p74">
              <a:extLst>
                <a:ext uri="{FF2B5EF4-FFF2-40B4-BE49-F238E27FC236}">
                  <a16:creationId xmlns:a16="http://schemas.microsoft.com/office/drawing/2014/main" id="{EFB935DD-B2A5-DE80-2E99-1B8E1F34097C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4;p74">
              <a:extLst>
                <a:ext uri="{FF2B5EF4-FFF2-40B4-BE49-F238E27FC236}">
                  <a16:creationId xmlns:a16="http://schemas.microsoft.com/office/drawing/2014/main" id="{10E7108C-6805-2283-CFDD-E4EBD844B127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5;p74">
              <a:extLst>
                <a:ext uri="{FF2B5EF4-FFF2-40B4-BE49-F238E27FC236}">
                  <a16:creationId xmlns:a16="http://schemas.microsoft.com/office/drawing/2014/main" id="{57D61330-AFC1-58E3-41FB-4AAE757F93E9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6;p74">
              <a:extLst>
                <a:ext uri="{FF2B5EF4-FFF2-40B4-BE49-F238E27FC236}">
                  <a16:creationId xmlns:a16="http://schemas.microsoft.com/office/drawing/2014/main" id="{0D022361-D956-4D6C-3FCF-FB1D7F1D7F81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57;p74">
              <a:extLst>
                <a:ext uri="{FF2B5EF4-FFF2-40B4-BE49-F238E27FC236}">
                  <a16:creationId xmlns:a16="http://schemas.microsoft.com/office/drawing/2014/main" id="{00D7DF07-87DB-1B44-6537-941B37BD324A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58;p74">
              <a:extLst>
                <a:ext uri="{FF2B5EF4-FFF2-40B4-BE49-F238E27FC236}">
                  <a16:creationId xmlns:a16="http://schemas.microsoft.com/office/drawing/2014/main" id="{7A924CDC-EFED-5463-D635-D7581B460B61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59;p74">
              <a:extLst>
                <a:ext uri="{FF2B5EF4-FFF2-40B4-BE49-F238E27FC236}">
                  <a16:creationId xmlns:a16="http://schemas.microsoft.com/office/drawing/2014/main" id="{01CF33B6-8CC0-945F-9D63-4D84000B161D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0;p74">
              <a:extLst>
                <a:ext uri="{FF2B5EF4-FFF2-40B4-BE49-F238E27FC236}">
                  <a16:creationId xmlns:a16="http://schemas.microsoft.com/office/drawing/2014/main" id="{64D7991A-971F-AA64-ECEB-0808C47B2833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1;p74">
              <a:extLst>
                <a:ext uri="{FF2B5EF4-FFF2-40B4-BE49-F238E27FC236}">
                  <a16:creationId xmlns:a16="http://schemas.microsoft.com/office/drawing/2014/main" id="{03772A42-9E9E-49D2-5AE2-A611FBFD6598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2;p74">
              <a:extLst>
                <a:ext uri="{FF2B5EF4-FFF2-40B4-BE49-F238E27FC236}">
                  <a16:creationId xmlns:a16="http://schemas.microsoft.com/office/drawing/2014/main" id="{8FDBBD10-B999-7B85-9000-F1974D82D9EE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3;p74">
              <a:extLst>
                <a:ext uri="{FF2B5EF4-FFF2-40B4-BE49-F238E27FC236}">
                  <a16:creationId xmlns:a16="http://schemas.microsoft.com/office/drawing/2014/main" id="{0C62D251-D62A-F58D-2792-0FE7F95F18C5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4;p74">
              <a:extLst>
                <a:ext uri="{FF2B5EF4-FFF2-40B4-BE49-F238E27FC236}">
                  <a16:creationId xmlns:a16="http://schemas.microsoft.com/office/drawing/2014/main" id="{CFF6F807-A626-5D1E-3A37-E63170C64998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5;p74">
              <a:extLst>
                <a:ext uri="{FF2B5EF4-FFF2-40B4-BE49-F238E27FC236}">
                  <a16:creationId xmlns:a16="http://schemas.microsoft.com/office/drawing/2014/main" id="{6C0A7FDD-E3BD-DED0-58E8-A8FF70C7DA0C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6;p74">
              <a:extLst>
                <a:ext uri="{FF2B5EF4-FFF2-40B4-BE49-F238E27FC236}">
                  <a16:creationId xmlns:a16="http://schemas.microsoft.com/office/drawing/2014/main" id="{8CE11040-20A6-7F0A-05F3-7A4AA3D87E12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7;p74">
              <a:extLst>
                <a:ext uri="{FF2B5EF4-FFF2-40B4-BE49-F238E27FC236}">
                  <a16:creationId xmlns:a16="http://schemas.microsoft.com/office/drawing/2014/main" id="{385D1FE3-1767-7445-D130-C05B64B37D92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68;p74">
              <a:extLst>
                <a:ext uri="{FF2B5EF4-FFF2-40B4-BE49-F238E27FC236}">
                  <a16:creationId xmlns:a16="http://schemas.microsoft.com/office/drawing/2014/main" id="{03350310-DDAD-F3BE-1545-96851650189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69;p74">
              <a:extLst>
                <a:ext uri="{FF2B5EF4-FFF2-40B4-BE49-F238E27FC236}">
                  <a16:creationId xmlns:a16="http://schemas.microsoft.com/office/drawing/2014/main" id="{785B8D71-4317-FB8C-4458-1353A9E8B0F1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0;p74">
              <a:extLst>
                <a:ext uri="{FF2B5EF4-FFF2-40B4-BE49-F238E27FC236}">
                  <a16:creationId xmlns:a16="http://schemas.microsoft.com/office/drawing/2014/main" id="{114D35F5-E485-E16B-98A9-73E8924500AF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1;p74">
              <a:extLst>
                <a:ext uri="{FF2B5EF4-FFF2-40B4-BE49-F238E27FC236}">
                  <a16:creationId xmlns:a16="http://schemas.microsoft.com/office/drawing/2014/main" id="{722BE4D3-9EDC-4344-ABBA-6DBBBD18A304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2;p74">
              <a:extLst>
                <a:ext uri="{FF2B5EF4-FFF2-40B4-BE49-F238E27FC236}">
                  <a16:creationId xmlns:a16="http://schemas.microsoft.com/office/drawing/2014/main" id="{A5C2E825-C0FD-93ED-833C-32263139C813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3;p74">
              <a:extLst>
                <a:ext uri="{FF2B5EF4-FFF2-40B4-BE49-F238E27FC236}">
                  <a16:creationId xmlns:a16="http://schemas.microsoft.com/office/drawing/2014/main" id="{48FC755F-8D64-C000-5322-0716EA783CDE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4;p74">
              <a:extLst>
                <a:ext uri="{FF2B5EF4-FFF2-40B4-BE49-F238E27FC236}">
                  <a16:creationId xmlns:a16="http://schemas.microsoft.com/office/drawing/2014/main" id="{53900898-124C-9815-11AF-EA41ADEF3F49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5;p74">
              <a:extLst>
                <a:ext uri="{FF2B5EF4-FFF2-40B4-BE49-F238E27FC236}">
                  <a16:creationId xmlns:a16="http://schemas.microsoft.com/office/drawing/2014/main" id="{0CCE84C0-3E10-FBAF-0D91-27B028E0B932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6;p74">
              <a:extLst>
                <a:ext uri="{FF2B5EF4-FFF2-40B4-BE49-F238E27FC236}">
                  <a16:creationId xmlns:a16="http://schemas.microsoft.com/office/drawing/2014/main" id="{E8B4963E-1431-A655-0E54-CF88C452AA86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77;p74">
              <a:extLst>
                <a:ext uri="{FF2B5EF4-FFF2-40B4-BE49-F238E27FC236}">
                  <a16:creationId xmlns:a16="http://schemas.microsoft.com/office/drawing/2014/main" id="{F66C417B-432D-F82C-085D-D03EF7D82295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78;p74">
              <a:extLst>
                <a:ext uri="{FF2B5EF4-FFF2-40B4-BE49-F238E27FC236}">
                  <a16:creationId xmlns:a16="http://schemas.microsoft.com/office/drawing/2014/main" id="{6B2049A4-1592-600B-DC56-01F1054B52F7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79;p74">
              <a:extLst>
                <a:ext uri="{FF2B5EF4-FFF2-40B4-BE49-F238E27FC236}">
                  <a16:creationId xmlns:a16="http://schemas.microsoft.com/office/drawing/2014/main" id="{213B855D-4730-3825-D699-03F21BD01C7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0;p74">
              <a:extLst>
                <a:ext uri="{FF2B5EF4-FFF2-40B4-BE49-F238E27FC236}">
                  <a16:creationId xmlns:a16="http://schemas.microsoft.com/office/drawing/2014/main" id="{693F7D08-4BDC-55C0-D129-DA129EC33049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1;p74">
              <a:extLst>
                <a:ext uri="{FF2B5EF4-FFF2-40B4-BE49-F238E27FC236}">
                  <a16:creationId xmlns:a16="http://schemas.microsoft.com/office/drawing/2014/main" id="{FEDBB06A-DF45-B095-D291-99A866F720C8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2;p74">
              <a:extLst>
                <a:ext uri="{FF2B5EF4-FFF2-40B4-BE49-F238E27FC236}">
                  <a16:creationId xmlns:a16="http://schemas.microsoft.com/office/drawing/2014/main" id="{3D0F0C82-53C6-80D9-CC70-8A334C74BF90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3;p74">
              <a:extLst>
                <a:ext uri="{FF2B5EF4-FFF2-40B4-BE49-F238E27FC236}">
                  <a16:creationId xmlns:a16="http://schemas.microsoft.com/office/drawing/2014/main" id="{16AA429E-5735-DC90-2B74-11CC47E2214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4;p74">
              <a:extLst>
                <a:ext uri="{FF2B5EF4-FFF2-40B4-BE49-F238E27FC236}">
                  <a16:creationId xmlns:a16="http://schemas.microsoft.com/office/drawing/2014/main" id="{7A1A8E99-E5B8-CB00-3191-61C26F066454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5;p74">
              <a:extLst>
                <a:ext uri="{FF2B5EF4-FFF2-40B4-BE49-F238E27FC236}">
                  <a16:creationId xmlns:a16="http://schemas.microsoft.com/office/drawing/2014/main" id="{6B12F11F-C6C0-E371-4E6C-CAC1C0D732A7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6;p74">
              <a:extLst>
                <a:ext uri="{FF2B5EF4-FFF2-40B4-BE49-F238E27FC236}">
                  <a16:creationId xmlns:a16="http://schemas.microsoft.com/office/drawing/2014/main" id="{10CEC77F-A4D1-C370-100A-6A129C026C76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87;p74">
              <a:extLst>
                <a:ext uri="{FF2B5EF4-FFF2-40B4-BE49-F238E27FC236}">
                  <a16:creationId xmlns:a16="http://schemas.microsoft.com/office/drawing/2014/main" id="{0A9192AB-6293-0DAF-C9E5-9AD6DE26BB99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88;p74">
              <a:extLst>
                <a:ext uri="{FF2B5EF4-FFF2-40B4-BE49-F238E27FC236}">
                  <a16:creationId xmlns:a16="http://schemas.microsoft.com/office/drawing/2014/main" id="{26300AEB-6EE7-2323-BCB6-0D61ABACC4F1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89;p74">
              <a:extLst>
                <a:ext uri="{FF2B5EF4-FFF2-40B4-BE49-F238E27FC236}">
                  <a16:creationId xmlns:a16="http://schemas.microsoft.com/office/drawing/2014/main" id="{CC25F32A-294F-A890-7A52-F1C560AFD6D8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0;p74">
              <a:extLst>
                <a:ext uri="{FF2B5EF4-FFF2-40B4-BE49-F238E27FC236}">
                  <a16:creationId xmlns:a16="http://schemas.microsoft.com/office/drawing/2014/main" id="{2EB22FD2-8E50-1FA2-6644-B57422D9C23A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1;p74">
              <a:extLst>
                <a:ext uri="{FF2B5EF4-FFF2-40B4-BE49-F238E27FC236}">
                  <a16:creationId xmlns:a16="http://schemas.microsoft.com/office/drawing/2014/main" id="{A51921A7-65BB-F2C4-C7A7-170AE09DD140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2;p74">
              <a:extLst>
                <a:ext uri="{FF2B5EF4-FFF2-40B4-BE49-F238E27FC236}">
                  <a16:creationId xmlns:a16="http://schemas.microsoft.com/office/drawing/2014/main" id="{6C56B783-A8AE-5A21-32A6-31801365880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3;p74">
              <a:extLst>
                <a:ext uri="{FF2B5EF4-FFF2-40B4-BE49-F238E27FC236}">
                  <a16:creationId xmlns:a16="http://schemas.microsoft.com/office/drawing/2014/main" id="{DD7A41E8-B9AE-2B5C-D7C7-1AD7536CA6F5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4;p74">
              <a:extLst>
                <a:ext uri="{FF2B5EF4-FFF2-40B4-BE49-F238E27FC236}">
                  <a16:creationId xmlns:a16="http://schemas.microsoft.com/office/drawing/2014/main" id="{F0FC6439-4184-3837-A6BB-EC0F76EEBD30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5;p74">
              <a:extLst>
                <a:ext uri="{FF2B5EF4-FFF2-40B4-BE49-F238E27FC236}">
                  <a16:creationId xmlns:a16="http://schemas.microsoft.com/office/drawing/2014/main" id="{4231209C-DE4B-8B3E-97DF-7BCF05C13C8F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6;p74">
              <a:extLst>
                <a:ext uri="{FF2B5EF4-FFF2-40B4-BE49-F238E27FC236}">
                  <a16:creationId xmlns:a16="http://schemas.microsoft.com/office/drawing/2014/main" id="{040EF97E-04E4-75EF-AF8C-B0FD197EE982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97;p74">
              <a:extLst>
                <a:ext uri="{FF2B5EF4-FFF2-40B4-BE49-F238E27FC236}">
                  <a16:creationId xmlns:a16="http://schemas.microsoft.com/office/drawing/2014/main" id="{D4B6C8FC-5F31-EA61-5E88-3E00CCD5B66B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98;p74">
              <a:extLst>
                <a:ext uri="{FF2B5EF4-FFF2-40B4-BE49-F238E27FC236}">
                  <a16:creationId xmlns:a16="http://schemas.microsoft.com/office/drawing/2014/main" id="{232D94C6-3FB4-7A5F-26E1-5E1F9DE2AB76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99;p74">
              <a:extLst>
                <a:ext uri="{FF2B5EF4-FFF2-40B4-BE49-F238E27FC236}">
                  <a16:creationId xmlns:a16="http://schemas.microsoft.com/office/drawing/2014/main" id="{8397A45D-4EED-A44A-3A56-548B4B928DAE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0;p74">
              <a:extLst>
                <a:ext uri="{FF2B5EF4-FFF2-40B4-BE49-F238E27FC236}">
                  <a16:creationId xmlns:a16="http://schemas.microsoft.com/office/drawing/2014/main" id="{F5F3057E-7921-EFFC-6A46-FE85C3AE1F67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1;p74">
              <a:extLst>
                <a:ext uri="{FF2B5EF4-FFF2-40B4-BE49-F238E27FC236}">
                  <a16:creationId xmlns:a16="http://schemas.microsoft.com/office/drawing/2014/main" id="{2CB291F3-F423-6154-96BA-CE3DE9E05562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2;p74">
              <a:extLst>
                <a:ext uri="{FF2B5EF4-FFF2-40B4-BE49-F238E27FC236}">
                  <a16:creationId xmlns:a16="http://schemas.microsoft.com/office/drawing/2014/main" id="{99A3A064-439A-0D06-511B-BD9B65D0FDDA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3;p74">
              <a:extLst>
                <a:ext uri="{FF2B5EF4-FFF2-40B4-BE49-F238E27FC236}">
                  <a16:creationId xmlns:a16="http://schemas.microsoft.com/office/drawing/2014/main" id="{4CBD5491-0BA6-7CF8-5F78-C12645EBFC9A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4;p74">
              <a:extLst>
                <a:ext uri="{FF2B5EF4-FFF2-40B4-BE49-F238E27FC236}">
                  <a16:creationId xmlns:a16="http://schemas.microsoft.com/office/drawing/2014/main" id="{A1187655-05CF-9B59-74CE-59F381F5460A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5;p74">
              <a:extLst>
                <a:ext uri="{FF2B5EF4-FFF2-40B4-BE49-F238E27FC236}">
                  <a16:creationId xmlns:a16="http://schemas.microsoft.com/office/drawing/2014/main" id="{A7D05E68-BEDD-86F1-D571-EB7C1D2AF3D5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6;p74">
              <a:extLst>
                <a:ext uri="{FF2B5EF4-FFF2-40B4-BE49-F238E27FC236}">
                  <a16:creationId xmlns:a16="http://schemas.microsoft.com/office/drawing/2014/main" id="{8B367933-3C06-CB05-6357-D907BF21BC1C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07;p74">
              <a:extLst>
                <a:ext uri="{FF2B5EF4-FFF2-40B4-BE49-F238E27FC236}">
                  <a16:creationId xmlns:a16="http://schemas.microsoft.com/office/drawing/2014/main" id="{B53884F2-4334-143F-E558-BA3F7EEE3916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08;p74">
              <a:extLst>
                <a:ext uri="{FF2B5EF4-FFF2-40B4-BE49-F238E27FC236}">
                  <a16:creationId xmlns:a16="http://schemas.microsoft.com/office/drawing/2014/main" id="{AE262192-9293-7F57-93DD-77D195F268EB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09;p74">
              <a:extLst>
                <a:ext uri="{FF2B5EF4-FFF2-40B4-BE49-F238E27FC236}">
                  <a16:creationId xmlns:a16="http://schemas.microsoft.com/office/drawing/2014/main" id="{F23DD026-7179-4BB4-CC75-5EE2D6AC7966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0;p74">
              <a:extLst>
                <a:ext uri="{FF2B5EF4-FFF2-40B4-BE49-F238E27FC236}">
                  <a16:creationId xmlns:a16="http://schemas.microsoft.com/office/drawing/2014/main" id="{2E95DA9B-6CE1-3578-3708-284F107380BA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1;p74">
              <a:extLst>
                <a:ext uri="{FF2B5EF4-FFF2-40B4-BE49-F238E27FC236}">
                  <a16:creationId xmlns:a16="http://schemas.microsoft.com/office/drawing/2014/main" id="{E9DB92D9-7716-C6CA-8F5E-B12E242DA19A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2;p74">
              <a:extLst>
                <a:ext uri="{FF2B5EF4-FFF2-40B4-BE49-F238E27FC236}">
                  <a16:creationId xmlns:a16="http://schemas.microsoft.com/office/drawing/2014/main" id="{34184BA1-CA01-1770-0231-22FF541470BC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3;p74">
              <a:extLst>
                <a:ext uri="{FF2B5EF4-FFF2-40B4-BE49-F238E27FC236}">
                  <a16:creationId xmlns:a16="http://schemas.microsoft.com/office/drawing/2014/main" id="{01DE3C66-0464-266E-BB05-6B11654BDA33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4;p74">
              <a:extLst>
                <a:ext uri="{FF2B5EF4-FFF2-40B4-BE49-F238E27FC236}">
                  <a16:creationId xmlns:a16="http://schemas.microsoft.com/office/drawing/2014/main" id="{BFE768A8-C54F-8A93-CF8B-3DBCE76F3AF0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5;p74">
              <a:extLst>
                <a:ext uri="{FF2B5EF4-FFF2-40B4-BE49-F238E27FC236}">
                  <a16:creationId xmlns:a16="http://schemas.microsoft.com/office/drawing/2014/main" id="{2AC299E7-BB01-ECC9-7462-1F25C4724E66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6;p74">
              <a:extLst>
                <a:ext uri="{FF2B5EF4-FFF2-40B4-BE49-F238E27FC236}">
                  <a16:creationId xmlns:a16="http://schemas.microsoft.com/office/drawing/2014/main" id="{9BCCA8D5-7134-86C3-0842-40E2CF30C29F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17;p74">
              <a:extLst>
                <a:ext uri="{FF2B5EF4-FFF2-40B4-BE49-F238E27FC236}">
                  <a16:creationId xmlns:a16="http://schemas.microsoft.com/office/drawing/2014/main" id="{F8F25F92-DFAE-D3B7-EFC4-5FC6557468F0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18;p74">
              <a:extLst>
                <a:ext uri="{FF2B5EF4-FFF2-40B4-BE49-F238E27FC236}">
                  <a16:creationId xmlns:a16="http://schemas.microsoft.com/office/drawing/2014/main" id="{52B6DB9C-DB89-4610-D09B-B9E0F9BDAB17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19;p74">
              <a:extLst>
                <a:ext uri="{FF2B5EF4-FFF2-40B4-BE49-F238E27FC236}">
                  <a16:creationId xmlns:a16="http://schemas.microsoft.com/office/drawing/2014/main" id="{4605E9D1-1F29-57D5-4238-FB0C4C6B24CA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0;p74">
              <a:extLst>
                <a:ext uri="{FF2B5EF4-FFF2-40B4-BE49-F238E27FC236}">
                  <a16:creationId xmlns:a16="http://schemas.microsoft.com/office/drawing/2014/main" id="{D0535C23-E5A6-7402-5FEF-5B2403A5467F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1;p74">
              <a:extLst>
                <a:ext uri="{FF2B5EF4-FFF2-40B4-BE49-F238E27FC236}">
                  <a16:creationId xmlns:a16="http://schemas.microsoft.com/office/drawing/2014/main" id="{67DE4455-DBA6-4832-3B33-407AB08FFFAD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2;p74">
              <a:extLst>
                <a:ext uri="{FF2B5EF4-FFF2-40B4-BE49-F238E27FC236}">
                  <a16:creationId xmlns:a16="http://schemas.microsoft.com/office/drawing/2014/main" id="{D5A19CF9-9B77-64DD-064B-37C54C34B087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3;p74">
              <a:extLst>
                <a:ext uri="{FF2B5EF4-FFF2-40B4-BE49-F238E27FC236}">
                  <a16:creationId xmlns:a16="http://schemas.microsoft.com/office/drawing/2014/main" id="{637845B9-4A1D-3FF9-C9E5-7DA3F6EA4FCA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4;p74">
              <a:extLst>
                <a:ext uri="{FF2B5EF4-FFF2-40B4-BE49-F238E27FC236}">
                  <a16:creationId xmlns:a16="http://schemas.microsoft.com/office/drawing/2014/main" id="{98BA059D-9A5C-F18C-8AC5-D95B1472E057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5;p74">
              <a:extLst>
                <a:ext uri="{FF2B5EF4-FFF2-40B4-BE49-F238E27FC236}">
                  <a16:creationId xmlns:a16="http://schemas.microsoft.com/office/drawing/2014/main" id="{4D13A455-64B2-F3D2-3E94-93240C10C6EA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6;p74">
              <a:extLst>
                <a:ext uri="{FF2B5EF4-FFF2-40B4-BE49-F238E27FC236}">
                  <a16:creationId xmlns:a16="http://schemas.microsoft.com/office/drawing/2014/main" id="{8B547CEC-AF1C-FB7B-FE5B-F2DE0F3F7DC1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27;p74">
              <a:extLst>
                <a:ext uri="{FF2B5EF4-FFF2-40B4-BE49-F238E27FC236}">
                  <a16:creationId xmlns:a16="http://schemas.microsoft.com/office/drawing/2014/main" id="{78617864-E486-EC4D-2FE5-A9A0D20D878C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28;p74">
              <a:extLst>
                <a:ext uri="{FF2B5EF4-FFF2-40B4-BE49-F238E27FC236}">
                  <a16:creationId xmlns:a16="http://schemas.microsoft.com/office/drawing/2014/main" id="{356D2822-F612-7B09-BCBF-48799D148511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29;p74">
              <a:extLst>
                <a:ext uri="{FF2B5EF4-FFF2-40B4-BE49-F238E27FC236}">
                  <a16:creationId xmlns:a16="http://schemas.microsoft.com/office/drawing/2014/main" id="{B9F65D34-4BDB-E24A-6CDA-82DD0BA906DE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0;p74">
              <a:extLst>
                <a:ext uri="{FF2B5EF4-FFF2-40B4-BE49-F238E27FC236}">
                  <a16:creationId xmlns:a16="http://schemas.microsoft.com/office/drawing/2014/main" id="{C7A3479D-2298-954A-BA77-FB5FF7F4EFE9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1;p74">
              <a:extLst>
                <a:ext uri="{FF2B5EF4-FFF2-40B4-BE49-F238E27FC236}">
                  <a16:creationId xmlns:a16="http://schemas.microsoft.com/office/drawing/2014/main" id="{679E136D-93AF-2C21-E945-F53C97CA80FF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2;p74">
              <a:extLst>
                <a:ext uri="{FF2B5EF4-FFF2-40B4-BE49-F238E27FC236}">
                  <a16:creationId xmlns:a16="http://schemas.microsoft.com/office/drawing/2014/main" id="{95F012DC-2BBE-9522-9A5A-919F66CCE4CF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3;p74">
              <a:extLst>
                <a:ext uri="{FF2B5EF4-FFF2-40B4-BE49-F238E27FC236}">
                  <a16:creationId xmlns:a16="http://schemas.microsoft.com/office/drawing/2014/main" id="{80894551-4B9F-E2CF-7F87-74BA0BE58B95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4;p74">
              <a:extLst>
                <a:ext uri="{FF2B5EF4-FFF2-40B4-BE49-F238E27FC236}">
                  <a16:creationId xmlns:a16="http://schemas.microsoft.com/office/drawing/2014/main" id="{F88878A4-DF88-B142-A61A-837E9A6A6F10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5;p74">
              <a:extLst>
                <a:ext uri="{FF2B5EF4-FFF2-40B4-BE49-F238E27FC236}">
                  <a16:creationId xmlns:a16="http://schemas.microsoft.com/office/drawing/2014/main" id="{73D22A8E-E911-91CD-56B6-1CB3CCBB50ED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6;p74">
              <a:extLst>
                <a:ext uri="{FF2B5EF4-FFF2-40B4-BE49-F238E27FC236}">
                  <a16:creationId xmlns:a16="http://schemas.microsoft.com/office/drawing/2014/main" id="{A2FF73D9-F84C-2A77-7C0B-E8CE1E8EFBC4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37;p74">
              <a:extLst>
                <a:ext uri="{FF2B5EF4-FFF2-40B4-BE49-F238E27FC236}">
                  <a16:creationId xmlns:a16="http://schemas.microsoft.com/office/drawing/2014/main" id="{720D9BC9-4A31-132B-A62C-F98E09A0C57F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38;p74">
              <a:extLst>
                <a:ext uri="{FF2B5EF4-FFF2-40B4-BE49-F238E27FC236}">
                  <a16:creationId xmlns:a16="http://schemas.microsoft.com/office/drawing/2014/main" id="{66531DBE-81DF-CF3C-9F77-0B17F84554BE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39;p74">
              <a:extLst>
                <a:ext uri="{FF2B5EF4-FFF2-40B4-BE49-F238E27FC236}">
                  <a16:creationId xmlns:a16="http://schemas.microsoft.com/office/drawing/2014/main" id="{CF5AB769-0416-D4CC-9C60-5FB6F6961F0D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0;p74">
              <a:extLst>
                <a:ext uri="{FF2B5EF4-FFF2-40B4-BE49-F238E27FC236}">
                  <a16:creationId xmlns:a16="http://schemas.microsoft.com/office/drawing/2014/main" id="{15FF8D22-8904-E132-F51E-6548CB255137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1;p74">
              <a:extLst>
                <a:ext uri="{FF2B5EF4-FFF2-40B4-BE49-F238E27FC236}">
                  <a16:creationId xmlns:a16="http://schemas.microsoft.com/office/drawing/2014/main" id="{FC3F58C1-AADA-E67F-8663-3446E31378E1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2;p74">
              <a:extLst>
                <a:ext uri="{FF2B5EF4-FFF2-40B4-BE49-F238E27FC236}">
                  <a16:creationId xmlns:a16="http://schemas.microsoft.com/office/drawing/2014/main" id="{843CE20E-15E0-75AD-E181-2E064AE7CD39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3;p74">
              <a:extLst>
                <a:ext uri="{FF2B5EF4-FFF2-40B4-BE49-F238E27FC236}">
                  <a16:creationId xmlns:a16="http://schemas.microsoft.com/office/drawing/2014/main" id="{91D3FC0C-9073-DF22-415D-B782C94750EB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4;p74">
              <a:extLst>
                <a:ext uri="{FF2B5EF4-FFF2-40B4-BE49-F238E27FC236}">
                  <a16:creationId xmlns:a16="http://schemas.microsoft.com/office/drawing/2014/main" id="{539D30A9-D205-3E79-EBD1-A82E91FF6F71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5;p74">
              <a:extLst>
                <a:ext uri="{FF2B5EF4-FFF2-40B4-BE49-F238E27FC236}">
                  <a16:creationId xmlns:a16="http://schemas.microsoft.com/office/drawing/2014/main" id="{56691D78-5922-203E-4137-DE0B06BEE01C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6;p74">
              <a:extLst>
                <a:ext uri="{FF2B5EF4-FFF2-40B4-BE49-F238E27FC236}">
                  <a16:creationId xmlns:a16="http://schemas.microsoft.com/office/drawing/2014/main" id="{7A3F5B12-2A89-2F67-945C-79B63ADBD6B4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47;p74">
              <a:extLst>
                <a:ext uri="{FF2B5EF4-FFF2-40B4-BE49-F238E27FC236}">
                  <a16:creationId xmlns:a16="http://schemas.microsoft.com/office/drawing/2014/main" id="{0F21EF71-64ED-2AE6-F8BD-811E04B170E8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48;p74">
              <a:extLst>
                <a:ext uri="{FF2B5EF4-FFF2-40B4-BE49-F238E27FC236}">
                  <a16:creationId xmlns:a16="http://schemas.microsoft.com/office/drawing/2014/main" id="{F724C8EA-D57B-99CB-EA3A-C92106A273F7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49;p74">
              <a:extLst>
                <a:ext uri="{FF2B5EF4-FFF2-40B4-BE49-F238E27FC236}">
                  <a16:creationId xmlns:a16="http://schemas.microsoft.com/office/drawing/2014/main" id="{345E524D-E1F3-6DBB-4D19-B1FB5E52D891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0;p74">
              <a:extLst>
                <a:ext uri="{FF2B5EF4-FFF2-40B4-BE49-F238E27FC236}">
                  <a16:creationId xmlns:a16="http://schemas.microsoft.com/office/drawing/2014/main" id="{27587E8B-92CB-91FD-BF94-8C817B3159AD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1;p74">
              <a:extLst>
                <a:ext uri="{FF2B5EF4-FFF2-40B4-BE49-F238E27FC236}">
                  <a16:creationId xmlns:a16="http://schemas.microsoft.com/office/drawing/2014/main" id="{2DC6B439-3DB3-14B9-AF9D-8B96C1AB2530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2;p74">
              <a:extLst>
                <a:ext uri="{FF2B5EF4-FFF2-40B4-BE49-F238E27FC236}">
                  <a16:creationId xmlns:a16="http://schemas.microsoft.com/office/drawing/2014/main" id="{764C45D3-B01F-2F56-A3EF-495C061B1200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3;p74">
              <a:extLst>
                <a:ext uri="{FF2B5EF4-FFF2-40B4-BE49-F238E27FC236}">
                  <a16:creationId xmlns:a16="http://schemas.microsoft.com/office/drawing/2014/main" id="{FBEE7BDB-3424-E939-BDB8-E8B0880C8FF0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4;p74">
              <a:extLst>
                <a:ext uri="{FF2B5EF4-FFF2-40B4-BE49-F238E27FC236}">
                  <a16:creationId xmlns:a16="http://schemas.microsoft.com/office/drawing/2014/main" id="{063E9EA9-FB50-06EC-1296-6DDE83AFB4CC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5;p74">
              <a:extLst>
                <a:ext uri="{FF2B5EF4-FFF2-40B4-BE49-F238E27FC236}">
                  <a16:creationId xmlns:a16="http://schemas.microsoft.com/office/drawing/2014/main" id="{A558ACD9-C0CA-633F-0C7C-A41C64C23182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6;p74">
              <a:extLst>
                <a:ext uri="{FF2B5EF4-FFF2-40B4-BE49-F238E27FC236}">
                  <a16:creationId xmlns:a16="http://schemas.microsoft.com/office/drawing/2014/main" id="{1E919A94-F42C-8A24-2E33-475F0BA1E1E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57;p74">
              <a:extLst>
                <a:ext uri="{FF2B5EF4-FFF2-40B4-BE49-F238E27FC236}">
                  <a16:creationId xmlns:a16="http://schemas.microsoft.com/office/drawing/2014/main" id="{1FEA412D-74B5-DC59-AD4B-7734B0BD0C43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58;p74">
              <a:extLst>
                <a:ext uri="{FF2B5EF4-FFF2-40B4-BE49-F238E27FC236}">
                  <a16:creationId xmlns:a16="http://schemas.microsoft.com/office/drawing/2014/main" id="{6ABBE35F-1AF4-97EA-C06D-3A2DE19CAF9E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59;p74">
              <a:extLst>
                <a:ext uri="{FF2B5EF4-FFF2-40B4-BE49-F238E27FC236}">
                  <a16:creationId xmlns:a16="http://schemas.microsoft.com/office/drawing/2014/main" id="{5B338670-A57F-CA4A-03D8-FE01C078DFD1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0;p74">
              <a:extLst>
                <a:ext uri="{FF2B5EF4-FFF2-40B4-BE49-F238E27FC236}">
                  <a16:creationId xmlns:a16="http://schemas.microsoft.com/office/drawing/2014/main" id="{FF5BA24A-AA52-62F9-F3E9-F4FED77905D2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1;p74">
              <a:extLst>
                <a:ext uri="{FF2B5EF4-FFF2-40B4-BE49-F238E27FC236}">
                  <a16:creationId xmlns:a16="http://schemas.microsoft.com/office/drawing/2014/main" id="{27539FAA-D319-1F9C-68F8-D3480C06CC7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2;p74">
              <a:extLst>
                <a:ext uri="{FF2B5EF4-FFF2-40B4-BE49-F238E27FC236}">
                  <a16:creationId xmlns:a16="http://schemas.microsoft.com/office/drawing/2014/main" id="{0F809356-637D-4C92-A941-79A5A2512E79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3;p74">
              <a:extLst>
                <a:ext uri="{FF2B5EF4-FFF2-40B4-BE49-F238E27FC236}">
                  <a16:creationId xmlns:a16="http://schemas.microsoft.com/office/drawing/2014/main" id="{D00B813D-A929-363D-B988-A21B75671D10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4;p74">
              <a:extLst>
                <a:ext uri="{FF2B5EF4-FFF2-40B4-BE49-F238E27FC236}">
                  <a16:creationId xmlns:a16="http://schemas.microsoft.com/office/drawing/2014/main" id="{1277D574-7254-3CFA-8916-1A2595A2E842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5;p74">
              <a:extLst>
                <a:ext uri="{FF2B5EF4-FFF2-40B4-BE49-F238E27FC236}">
                  <a16:creationId xmlns:a16="http://schemas.microsoft.com/office/drawing/2014/main" id="{2B7B5E77-5F6A-BDBF-050A-7887F1EB0767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6;p74">
              <a:extLst>
                <a:ext uri="{FF2B5EF4-FFF2-40B4-BE49-F238E27FC236}">
                  <a16:creationId xmlns:a16="http://schemas.microsoft.com/office/drawing/2014/main" id="{6532415D-11A4-3A1E-41E1-0651A6A6CF53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67;p74">
              <a:extLst>
                <a:ext uri="{FF2B5EF4-FFF2-40B4-BE49-F238E27FC236}">
                  <a16:creationId xmlns:a16="http://schemas.microsoft.com/office/drawing/2014/main" id="{884AAD3F-DE1E-1BDA-6AFE-14C75F88557F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68;p74">
              <a:extLst>
                <a:ext uri="{FF2B5EF4-FFF2-40B4-BE49-F238E27FC236}">
                  <a16:creationId xmlns:a16="http://schemas.microsoft.com/office/drawing/2014/main" id="{D5E8FFD9-24E4-8CC4-8E7D-5527F61A384E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69;p74">
              <a:extLst>
                <a:ext uri="{FF2B5EF4-FFF2-40B4-BE49-F238E27FC236}">
                  <a16:creationId xmlns:a16="http://schemas.microsoft.com/office/drawing/2014/main" id="{DEF2DFDE-CA09-19CE-4D8A-37220E3CAA24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0;p74">
              <a:extLst>
                <a:ext uri="{FF2B5EF4-FFF2-40B4-BE49-F238E27FC236}">
                  <a16:creationId xmlns:a16="http://schemas.microsoft.com/office/drawing/2014/main" id="{42A4B4B3-CBD2-D82E-2951-3B2102CE9C49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1;p74">
              <a:extLst>
                <a:ext uri="{FF2B5EF4-FFF2-40B4-BE49-F238E27FC236}">
                  <a16:creationId xmlns:a16="http://schemas.microsoft.com/office/drawing/2014/main" id="{BA2231F8-CBBC-BFE2-6FF1-33F3294F34CA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2;p74">
              <a:extLst>
                <a:ext uri="{FF2B5EF4-FFF2-40B4-BE49-F238E27FC236}">
                  <a16:creationId xmlns:a16="http://schemas.microsoft.com/office/drawing/2014/main" id="{AF59998F-110F-3070-7B18-956C6AF7C1E5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73;p74">
              <a:extLst>
                <a:ext uri="{FF2B5EF4-FFF2-40B4-BE49-F238E27FC236}">
                  <a16:creationId xmlns:a16="http://schemas.microsoft.com/office/drawing/2014/main" id="{6D0FB861-E1FE-D151-46A2-F655B4F5EFCB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74;p74">
              <a:extLst>
                <a:ext uri="{FF2B5EF4-FFF2-40B4-BE49-F238E27FC236}">
                  <a16:creationId xmlns:a16="http://schemas.microsoft.com/office/drawing/2014/main" id="{298F49AF-5C21-E84F-9BB5-C99ED5BE868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75;p74">
              <a:extLst>
                <a:ext uri="{FF2B5EF4-FFF2-40B4-BE49-F238E27FC236}">
                  <a16:creationId xmlns:a16="http://schemas.microsoft.com/office/drawing/2014/main" id="{2D63AAAE-6EBD-38BC-D705-074EE5D70343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4290" y="1860331"/>
            <a:ext cx="11603417" cy="4099035"/>
          </a:xfrm>
          <a:prstGeom prst="parallelogram">
            <a:avLst>
              <a:gd name="adj" fmla="val 3782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we covered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296629"/>
            <a:ext cx="4561490" cy="4667248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accessibility?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the dimensions of disability?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does access matter for inclusion?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“data work?”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94DC5C-B320-38DB-EE97-246345ABEF5C}"/>
              </a:ext>
            </a:extLst>
          </p:cNvPr>
          <p:cNvSpPr txBox="1">
            <a:spLocks/>
          </p:cNvSpPr>
          <p:nvPr/>
        </p:nvSpPr>
        <p:spPr>
          <a:xfrm>
            <a:off x="6096000" y="2296629"/>
            <a:ext cx="4561490" cy="466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n-US" sz="24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Practice</a:t>
            </a: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contrast levels.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keyboard.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a screen reader.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 the reading level of a description.</a:t>
            </a:r>
          </a:p>
          <a:p>
            <a:pPr marL="1054100" lvl="1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71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2654822" y="180705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Bonus advice: Work on 1 new skill at a time</a:t>
            </a: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19" y="217045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3159619" y="556110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Some Definitions: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representation</a:t>
            </a:r>
            <a:r>
              <a:rPr lang="en-US" sz="2000" dirty="0">
                <a:latin typeface="Open Sans Light"/>
              </a:rPr>
              <a:t>: representing data in a structured, symbolic way.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Visualization</a:t>
            </a:r>
            <a:r>
              <a:rPr lang="en-US" sz="2000" dirty="0">
                <a:latin typeface="Open Sans Light"/>
              </a:rPr>
              <a:t>: is a </a:t>
            </a:r>
            <a:r>
              <a:rPr lang="en-US" sz="2000" i="1" dirty="0">
                <a:latin typeface="Open Sans Light"/>
              </a:rPr>
              <a:t>visual</a:t>
            </a:r>
            <a:r>
              <a:rPr lang="en-US" sz="2000" dirty="0">
                <a:latin typeface="Open Sans Light"/>
              </a:rPr>
              <a:t> data representation.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experience</a:t>
            </a:r>
            <a:r>
              <a:rPr lang="en-US" sz="2000" dirty="0">
                <a:latin typeface="Open Sans Light"/>
              </a:rPr>
              <a:t>: is the space of interaction between a person’s sensory experience and a data representation’s meaning and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133599" y="2217683"/>
            <a:ext cx="8124497" cy="3844879"/>
          </a:xfrm>
          <a:prstGeom prst="parallelogram">
            <a:avLst>
              <a:gd name="adj" fmla="val 3069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Is a “Chart” a Data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616" y="1632603"/>
            <a:ext cx="5730767" cy="4659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Yes!</a:t>
            </a:r>
            <a:r>
              <a:rPr lang="en-US" sz="2000" dirty="0">
                <a:latin typeface="Open Sans Light"/>
              </a:rPr>
              <a:t> 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We interact with charts in many different ways.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We call these </a:t>
            </a:r>
            <a:r>
              <a:rPr lang="en-US" sz="2000" i="1" dirty="0">
                <a:latin typeface="Open Sans Light"/>
              </a:rPr>
              <a:t>modalities: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/>
              </a:rPr>
              <a:t>Sensory (sight, touch, sound)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Open Sans Light"/>
              </a:rPr>
              <a:t>Device (mouse, touchscreen, keyboard)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The </a:t>
            </a:r>
            <a:r>
              <a:rPr lang="en-US" sz="2000" i="1" dirty="0">
                <a:latin typeface="Open Sans Light"/>
              </a:rPr>
              <a:t>quality</a:t>
            </a:r>
            <a:r>
              <a:rPr lang="en-US" sz="2000" dirty="0">
                <a:latin typeface="Open Sans Light"/>
              </a:rPr>
              <a:t> of a data experience is measured by evaluating the robustness of these modalities.</a:t>
            </a:r>
          </a:p>
        </p:txBody>
      </p:sp>
    </p:spTree>
    <p:extLst>
      <p:ext uri="{BB962C8B-B14F-4D97-AF65-F5344CB8AC3E}">
        <p14:creationId xmlns:p14="http://schemas.microsoft.com/office/powerpoint/2010/main" val="29544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Some materials have more potential, like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025" y="1434371"/>
            <a:ext cx="10043949" cy="4659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A text annotation that calls out an important feature of a visual is much easier to make accessible than all the other finer parts of a chart or graph. </a:t>
            </a:r>
          </a:p>
        </p:txBody>
      </p:sp>
      <p:pic>
        <p:nvPicPr>
          <p:cNvPr id="5" name="Picture 4" descr="A scatterplot with an outlier cluster being accessed by a screen reader, one element at a time. Then the scatterplot is shown with a text annotation that calls out the important cluster, making it immediately accessible.">
            <a:extLst>
              <a:ext uri="{FF2B5EF4-FFF2-40B4-BE49-F238E27FC236}">
                <a16:creationId xmlns:a16="http://schemas.microsoft.com/office/drawing/2014/main" id="{7FC2453B-ABE9-2D2A-0CEB-191CAC529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2428670"/>
            <a:ext cx="9207062" cy="40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Data Experiences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30751</TotalTime>
  <Words>1494</Words>
  <Application>Microsoft Macintosh PowerPoint</Application>
  <PresentationFormat>Widescreen</PresentationFormat>
  <Paragraphs>189</Paragraphs>
  <Slides>40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And why our data work must be made accessible. Frank Elavsky, Carnegie Mellon University and Fizz Studio</vt:lpstr>
      <vt:lpstr>These slides: tinyurl.com/inclusive_data_experiences</vt:lpstr>
      <vt:lpstr>What do I do?</vt:lpstr>
      <vt:lpstr>Before we begin.</vt:lpstr>
      <vt:lpstr>Some Definitions:</vt:lpstr>
      <vt:lpstr>Is a “Chart” a Data Experience?</vt:lpstr>
      <vt:lpstr>Some materials have more potential, like Text!</vt:lpstr>
      <vt:lpstr>Data is painful. Data Experiences shouldn’t be.</vt:lpstr>
      <vt:lpstr>What is Accessibility (a11y)?</vt:lpstr>
      <vt:lpstr>Disability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affects ~28% of people globally</vt:lpstr>
      <vt:lpstr>Motor impairment and functional disability (13-15%)</vt:lpstr>
      <vt:lpstr>Cognitive and attention impairment (11-13%)</vt:lpstr>
      <vt:lpstr>Roles Involved in Data Work</vt:lpstr>
      <vt:lpstr>Our problem arises: How can we include people in our work if our tools and environments aren’t accessible to them?</vt:lpstr>
      <vt:lpstr>Are people with disabilities only ever our “audience,” “readers” or “users?”  Why haven’t we made a space for them to be equal coworkers and peers?</vt:lpstr>
      <vt:lpstr>The limited Roles for People With Disabilities</vt:lpstr>
      <vt:lpstr>“My Coworkers are already making charts and graphs, I’d rather meet them there than expect both of us to learn sonification”</vt:lpstr>
      <vt:lpstr>Making my case: Data Representation is already an assistive technology</vt:lpstr>
      <vt:lpstr>Data visualization is a hopeful starting point</vt:lpstr>
      <vt:lpstr>We *could* start elsewhere</vt:lpstr>
      <vt:lpstr>“So, What do I do First?”</vt:lpstr>
      <vt:lpstr>Step 1: Recognize when something is inaccessible You can’t invite co-workers to a space that doesn’t work!</vt:lpstr>
      <vt:lpstr>Evaluation!</vt:lpstr>
      <vt:lpstr>My Prior work: Chartability</vt:lpstr>
      <vt:lpstr>Practice Evaluating Contrast! (5mins) Go to: webaim.org/resources/contrastchecker/</vt:lpstr>
      <vt:lpstr>An Example Data Experience Contrast Evaluation</vt:lpstr>
      <vt:lpstr>Why standards? (part 1/2)</vt:lpstr>
      <vt:lpstr>Why standards? (part 2/2)</vt:lpstr>
      <vt:lpstr>The State of a11y Standards: WCAG</vt:lpstr>
      <vt:lpstr>Practice Using Assistive Technology (5mins) Go to: frankelavsky.github.io/assessing_chart_interactivity/</vt:lpstr>
      <vt:lpstr>Practice Checking Reading level (5mins) Go to: frankelavsky.github.io/assessing_chart_interactivity/</vt:lpstr>
      <vt:lpstr>Final Advice: Make Connections</vt:lpstr>
      <vt:lpstr>What we covered Today</vt:lpstr>
      <vt:lpstr>resources:</vt:lpstr>
      <vt:lpstr>Bonus advice: Work on 1 new skill at a time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Josiah Elavsky</cp:lastModifiedBy>
  <cp:revision>494</cp:revision>
  <cp:lastPrinted>2020-05-20T15:59:39Z</cp:lastPrinted>
  <dcterms:created xsi:type="dcterms:W3CDTF">2020-05-04T00:33:10Z</dcterms:created>
  <dcterms:modified xsi:type="dcterms:W3CDTF">2022-04-14T23:24:45Z</dcterms:modified>
</cp:coreProperties>
</file>